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16" r:id="rId3"/>
    <p:sldId id="321" r:id="rId4"/>
    <p:sldId id="258" r:id="rId5"/>
    <p:sldId id="259" r:id="rId6"/>
    <p:sldId id="260" r:id="rId7"/>
    <p:sldId id="323" r:id="rId8"/>
    <p:sldId id="261" r:id="rId9"/>
    <p:sldId id="262" r:id="rId10"/>
    <p:sldId id="263" r:id="rId11"/>
    <p:sldId id="265" r:id="rId12"/>
    <p:sldId id="266" r:id="rId13"/>
    <p:sldId id="267" r:id="rId14"/>
    <p:sldId id="303" r:id="rId15"/>
    <p:sldId id="268" r:id="rId16"/>
    <p:sldId id="269" r:id="rId17"/>
    <p:sldId id="270" r:id="rId18"/>
    <p:sldId id="274" r:id="rId19"/>
    <p:sldId id="324" r:id="rId20"/>
    <p:sldId id="310" r:id="rId21"/>
    <p:sldId id="311" r:id="rId22"/>
    <p:sldId id="325" r:id="rId23"/>
    <p:sldId id="315" r:id="rId24"/>
    <p:sldId id="27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274" autoAdjust="0"/>
  </p:normalViewPr>
  <p:slideViewPr>
    <p:cSldViewPr>
      <p:cViewPr varScale="1">
        <p:scale>
          <a:sx n="70" d="100"/>
          <a:sy n="70" d="100"/>
        </p:scale>
        <p:origin x="-102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D4A6C2-A753-4589-8949-EB431EB9AF54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0A96B-56C6-49CE-BB70-E4969EF06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469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most commonly</a:t>
            </a:r>
            <a:r>
              <a:rPr lang="en-US" baseline="0" dirty="0" smtClean="0"/>
              <a:t> accidentally-released chemical in US, after chlorine and ammonia.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C9400-152E-446C-A439-51A38BB5FE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29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place in a glove and put glove on for hand/finger</a:t>
            </a:r>
            <a:r>
              <a:rPr lang="en-US" baseline="0" dirty="0" smtClean="0"/>
              <a:t> exposures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C9400-152E-446C-A439-51A38BB5FE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17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Intradermal is difficult in tight spaces</a:t>
            </a:r>
            <a:r>
              <a:rPr lang="en-US" baseline="0" dirty="0" smtClean="0"/>
              <a:t> like the </a:t>
            </a:r>
            <a:r>
              <a:rPr lang="en-US" baseline="0" dirty="0" smtClean="0"/>
              <a:t>fingertips, </a:t>
            </a:r>
            <a:r>
              <a:rPr lang="en-US" baseline="0" dirty="0" smtClean="0"/>
              <a:t>fingernails, and </a:t>
            </a:r>
            <a:r>
              <a:rPr lang="en-US" baseline="0" dirty="0" smtClean="0"/>
              <a:t>hand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C9400-152E-446C-A439-51A38BB5FE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28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C9400-152E-446C-A439-51A38BB5FE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35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C9400-152E-446C-A439-51A38BB5FE5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96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C9400-152E-446C-A439-51A38BB5FE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93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most commonly</a:t>
            </a:r>
            <a:r>
              <a:rPr lang="en-US" baseline="0" dirty="0" smtClean="0"/>
              <a:t> accidentally-released chemical in US, after chlorine and ammonia.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C9400-152E-446C-A439-51A38BB5FE5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29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C9400-152E-446C-A439-51A38BB5FE5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24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200" dirty="0" smtClean="0">
                <a:cs typeface="+mn-cs"/>
              </a:rPr>
              <a:t>Uses:</a:t>
            </a:r>
          </a:p>
          <a:p>
            <a:pPr eaLnBrk="1" hangingPunct="1">
              <a:defRPr/>
            </a:pPr>
            <a:r>
              <a:rPr lang="en-US" sz="1200" dirty="0" smtClean="0">
                <a:cs typeface="+mn-cs"/>
              </a:rPr>
              <a:t>Removing:  Rust, Sand, Scale</a:t>
            </a:r>
            <a:r>
              <a:rPr lang="en-US" sz="1200" dirty="0" smtClean="0"/>
              <a:t>s</a:t>
            </a:r>
            <a:endParaRPr lang="en-US" sz="1200" dirty="0" smtClean="0">
              <a:cs typeface="+mn-cs"/>
            </a:endParaRPr>
          </a:p>
          <a:p>
            <a:pPr eaLnBrk="1" hangingPunct="1">
              <a:defRPr/>
            </a:pPr>
            <a:r>
              <a:rPr lang="en-US" sz="1200" dirty="0" smtClean="0">
                <a:cs typeface="+mn-cs"/>
              </a:rPr>
              <a:t>Etching: Glass, Silica, </a:t>
            </a:r>
            <a:r>
              <a:rPr lang="en-US" sz="1200" dirty="0" smtClean="0"/>
              <a:t>Solar Panels,</a:t>
            </a:r>
            <a:r>
              <a:rPr lang="en-US" sz="1200" dirty="0" smtClean="0">
                <a:cs typeface="+mn-cs"/>
              </a:rPr>
              <a:t> Semiconductors/microchips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cs typeface="+mn-cs"/>
              </a:rPr>
              <a:t>Metal Polishing</a:t>
            </a:r>
          </a:p>
          <a:p>
            <a:pPr eaLnBrk="1" hangingPunct="1">
              <a:defRPr/>
            </a:pPr>
            <a:r>
              <a:rPr lang="en-US" sz="1200" dirty="0" smtClean="0">
                <a:cs typeface="+mn-cs"/>
              </a:rPr>
              <a:t>Electroplating</a:t>
            </a:r>
          </a:p>
          <a:p>
            <a:pPr eaLnBrk="1" hangingPunct="1">
              <a:defRPr/>
            </a:pPr>
            <a:r>
              <a:rPr lang="en-US" sz="1200" dirty="0" smtClean="0"/>
              <a:t>Rim/Wheel Cleaning</a:t>
            </a:r>
            <a:endParaRPr lang="en-US" sz="1200" dirty="0" smtClean="0">
              <a:cs typeface="+mn-cs"/>
            </a:endParaRPr>
          </a:p>
          <a:p>
            <a:pPr eaLnBrk="1" hangingPunct="1">
              <a:defRPr/>
            </a:pPr>
            <a:r>
              <a:rPr lang="en-US" sz="3600" dirty="0" smtClean="0">
                <a:cs typeface="+mn-cs"/>
              </a:rPr>
              <a:t>Production</a:t>
            </a:r>
            <a:r>
              <a:rPr lang="en-US" sz="3600" dirty="0" smtClean="0">
                <a:cs typeface="+mn-cs"/>
              </a:rPr>
              <a:t>:</a:t>
            </a:r>
            <a:r>
              <a:rPr lang="en-US" sz="3600" baseline="0" dirty="0" smtClean="0">
                <a:cs typeface="+mn-cs"/>
              </a:rPr>
              <a:t>  </a:t>
            </a:r>
            <a:r>
              <a:rPr lang="en-US" sz="3200" dirty="0" smtClean="0"/>
              <a:t>Drug/Dyes(e.g.</a:t>
            </a:r>
            <a:r>
              <a:rPr lang="en-US" sz="3200" baseline="0" dirty="0" smtClean="0"/>
              <a:t> fluoxetine), </a:t>
            </a:r>
            <a:r>
              <a:rPr lang="en-US" sz="3200" dirty="0" smtClean="0"/>
              <a:t>Fertilizers,</a:t>
            </a:r>
            <a:r>
              <a:rPr lang="en-US" sz="3200" baseline="0" dirty="0" smtClean="0"/>
              <a:t> </a:t>
            </a:r>
            <a:r>
              <a:rPr lang="en-US" sz="3200" dirty="0" smtClean="0"/>
              <a:t>High Octane Fuel,</a:t>
            </a:r>
            <a:r>
              <a:rPr lang="en-US" sz="3200" baseline="0" dirty="0" smtClean="0"/>
              <a:t> </a:t>
            </a:r>
            <a:r>
              <a:rPr lang="en-US" sz="3200" dirty="0" smtClean="0"/>
              <a:t>Insecticides,</a:t>
            </a:r>
            <a:r>
              <a:rPr lang="en-US" sz="3200" baseline="0" dirty="0" smtClean="0"/>
              <a:t> </a:t>
            </a:r>
            <a:r>
              <a:rPr lang="en-US" sz="3200" dirty="0" smtClean="0"/>
              <a:t>Plastics, Teflon, </a:t>
            </a:r>
            <a:r>
              <a:rPr lang="en-US" sz="3200" dirty="0" err="1" smtClean="0"/>
              <a:t>freon</a:t>
            </a:r>
            <a:endParaRPr lang="en-US" sz="3200" dirty="0" smtClean="0"/>
          </a:p>
          <a:p>
            <a:pPr eaLnBrk="1" hangingPunct="1">
              <a:defRPr/>
            </a:pPr>
            <a:r>
              <a:rPr lang="en-US" sz="3200" dirty="0" smtClean="0">
                <a:cs typeface="+mn-cs"/>
              </a:rPr>
              <a:t>Insecticide</a:t>
            </a:r>
            <a:r>
              <a:rPr lang="en-US" sz="3200" baseline="0" dirty="0" smtClean="0">
                <a:cs typeface="+mn-cs"/>
              </a:rPr>
              <a:t> (historically)</a:t>
            </a:r>
            <a:endParaRPr lang="en-US" sz="3200" dirty="0" smtClean="0">
              <a:cs typeface="+mn-cs"/>
            </a:endParaRPr>
          </a:p>
          <a:p>
            <a:pPr eaLnBrk="1" hangingPunct="1">
              <a:defRPr/>
            </a:pPr>
            <a:r>
              <a:rPr lang="en-US" sz="3200" dirty="0" smtClean="0">
                <a:cs typeface="+mn-cs"/>
              </a:rPr>
              <a:t>Industries: Leather Tanning,</a:t>
            </a:r>
            <a:r>
              <a:rPr lang="en-US" sz="3200" baseline="0" dirty="0" smtClean="0">
                <a:cs typeface="+mn-cs"/>
              </a:rPr>
              <a:t> </a:t>
            </a:r>
          </a:p>
          <a:p>
            <a:pPr eaLnBrk="1" hangingPunct="1">
              <a:defRPr/>
            </a:pPr>
            <a:r>
              <a:rPr lang="en-US" sz="3200" baseline="0" dirty="0" smtClean="0">
                <a:cs typeface="+mn-cs"/>
              </a:rPr>
              <a:t>    </a:t>
            </a:r>
            <a:r>
              <a:rPr lang="en-US" sz="3200" dirty="0" smtClean="0">
                <a:cs typeface="+mn-cs"/>
              </a:rPr>
              <a:t>Oil Refining (refining oil</a:t>
            </a:r>
            <a:r>
              <a:rPr lang="en-US" sz="3200" baseline="0" dirty="0" smtClean="0">
                <a:cs typeface="+mn-cs"/>
              </a:rPr>
              <a:t> – “alkylation” process)- conversion of </a:t>
            </a:r>
            <a:r>
              <a:rPr lang="en-US" sz="3200" baseline="0" dirty="0" err="1" smtClean="0">
                <a:cs typeface="+mn-cs"/>
              </a:rPr>
              <a:t>isobutane</a:t>
            </a:r>
            <a:r>
              <a:rPr lang="en-US" sz="3200" baseline="0" dirty="0" smtClean="0">
                <a:cs typeface="+mn-cs"/>
              </a:rPr>
              <a:t>/propene/</a:t>
            </a:r>
            <a:r>
              <a:rPr lang="en-US" sz="3200" baseline="0" dirty="0" err="1" smtClean="0">
                <a:cs typeface="+mn-cs"/>
              </a:rPr>
              <a:t>butene</a:t>
            </a:r>
            <a:r>
              <a:rPr lang="en-US" sz="3200" baseline="0" dirty="0" smtClean="0">
                <a:cs typeface="+mn-cs"/>
              </a:rPr>
              <a:t> into alkylate/</a:t>
            </a:r>
            <a:r>
              <a:rPr lang="en-US" sz="3200" baseline="0" dirty="0" err="1" smtClean="0">
                <a:cs typeface="+mn-cs"/>
              </a:rPr>
              <a:t>isoheptane</a:t>
            </a:r>
            <a:r>
              <a:rPr lang="en-US" sz="3200" baseline="0" dirty="0" smtClean="0">
                <a:cs typeface="+mn-cs"/>
              </a:rPr>
              <a:t>/isooctane(high octane gasoline components)</a:t>
            </a:r>
            <a:endParaRPr lang="en-US" sz="3200" dirty="0" smtClean="0">
              <a:cs typeface="+mn-cs"/>
            </a:endParaRPr>
          </a:p>
          <a:p>
            <a:pPr eaLnBrk="1" hangingPunct="1">
              <a:defRPr/>
            </a:pPr>
            <a:endParaRPr lang="en-US" sz="3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C9400-152E-446C-A439-51A38BB5FE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63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C9400-152E-446C-A439-51A38BB5FE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88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C9400-152E-446C-A439-51A38BB5FE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75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C9400-152E-446C-A439-51A38BB5FE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75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C9400-152E-446C-A439-51A38BB5FE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53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99% of the time, the acute gastritis is a moot point because ingestions</a:t>
            </a:r>
            <a:r>
              <a:rPr lang="en-US" baseline="0" dirty="0" smtClean="0"/>
              <a:t> are almost always universally fatal.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C9400-152E-446C-A439-51A38BB5FE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186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C9400-152E-446C-A439-51A38BB5FE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67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C9400-152E-446C-A439-51A38BB5FE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16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CAF00-924A-44CB-BD17-E3E9E4525BFC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D5851-FCF2-49B6-9B38-E58DDF24A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77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CAF00-924A-44CB-BD17-E3E9E4525BFC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D5851-FCF2-49B6-9B38-E58DDF24A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11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CAF00-924A-44CB-BD17-E3E9E4525BFC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D5851-FCF2-49B6-9B38-E58DDF24A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35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CAF00-924A-44CB-BD17-E3E9E4525BFC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D5851-FCF2-49B6-9B38-E58DDF24A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31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CAF00-924A-44CB-BD17-E3E9E4525BFC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D5851-FCF2-49B6-9B38-E58DDF24A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90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CAF00-924A-44CB-BD17-E3E9E4525BFC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D5851-FCF2-49B6-9B38-E58DDF24A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00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CAF00-924A-44CB-BD17-E3E9E4525BFC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D5851-FCF2-49B6-9B38-E58DDF24A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43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CAF00-924A-44CB-BD17-E3E9E4525BFC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D5851-FCF2-49B6-9B38-E58DDF24A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81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CAF00-924A-44CB-BD17-E3E9E4525BFC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D5851-FCF2-49B6-9B38-E58DDF24A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CAF00-924A-44CB-BD17-E3E9E4525BFC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D5851-FCF2-49B6-9B38-E58DDF24A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540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CAF00-924A-44CB-BD17-E3E9E4525BFC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D5851-FCF2-49B6-9B38-E58DDF24A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42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CAF00-924A-44CB-BD17-E3E9E4525BFC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D5851-FCF2-49B6-9B38-E58DDF24A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106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Hydrofluoric acid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Rob Hendrickson, MD</a:t>
            </a:r>
          </a:p>
          <a:p>
            <a:r>
              <a:rPr lang="en-US" dirty="0" smtClean="0"/>
              <a:t>Oregon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9" r="26384"/>
          <a:stretch/>
        </p:blipFill>
        <p:spPr bwMode="auto">
          <a:xfrm>
            <a:off x="7239000" y="2438400"/>
            <a:ext cx="1781608" cy="4382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" y="4989011"/>
            <a:ext cx="2128345" cy="186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" y="-36786"/>
            <a:ext cx="2170113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986" y="228600"/>
            <a:ext cx="325402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56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Systemic Toxicity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468582"/>
            <a:ext cx="8229600" cy="2667000"/>
          </a:xfrm>
        </p:spPr>
        <p:txBody>
          <a:bodyPr/>
          <a:lstStyle/>
          <a:p>
            <a:r>
              <a:rPr lang="en-US" dirty="0" smtClean="0"/>
              <a:t>Hypocalcemia, hypomagnesemia </a:t>
            </a:r>
            <a:r>
              <a:rPr lang="en-US" dirty="0" smtClean="0">
                <a:sym typeface="Wingdings" panose="05000000000000000000" pitchFamily="2" charset="2"/>
              </a:rPr>
              <a:t> ventricular dysrhythmias</a:t>
            </a:r>
            <a:endParaRPr lang="en-US" dirty="0" smtClean="0"/>
          </a:p>
          <a:p>
            <a:r>
              <a:rPr lang="en-US" dirty="0" err="1" smtClean="0"/>
              <a:t>Preterminal</a:t>
            </a:r>
            <a:r>
              <a:rPr lang="en-US" dirty="0" smtClean="0"/>
              <a:t> hyperkalemia</a:t>
            </a:r>
          </a:p>
          <a:p>
            <a:pPr lvl="1"/>
            <a:r>
              <a:rPr lang="en-US" dirty="0" smtClean="0"/>
              <a:t>Caused by potassium </a:t>
            </a:r>
            <a:r>
              <a:rPr lang="en-US" dirty="0" smtClean="0"/>
              <a:t>efflux</a:t>
            </a:r>
            <a:endParaRPr lang="en-US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114800"/>
            <a:ext cx="5943600" cy="2540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55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Diagnostics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2242065"/>
          </a:xfrm>
        </p:spPr>
        <p:txBody>
          <a:bodyPr>
            <a:normAutofit/>
          </a:bodyPr>
          <a:lstStyle/>
          <a:p>
            <a:r>
              <a:rPr lang="en-US" dirty="0" smtClean="0"/>
              <a:t>In patients at risk for systemic toxicity:</a:t>
            </a:r>
          </a:p>
          <a:p>
            <a:pPr lvl="1"/>
            <a:r>
              <a:rPr lang="en-US" sz="3200" dirty="0" smtClean="0"/>
              <a:t>Serial </a:t>
            </a:r>
            <a:r>
              <a:rPr lang="en-US" sz="3200" dirty="0" smtClean="0"/>
              <a:t>ionized calcium, magnesium, and potassium</a:t>
            </a:r>
          </a:p>
          <a:p>
            <a:pPr lvl="1"/>
            <a:r>
              <a:rPr lang="en-US" sz="3200" dirty="0" smtClean="0"/>
              <a:t>Serial ECGs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997424" y="4045479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</a:t>
            </a:r>
            <a:r>
              <a:rPr lang="en-US" dirty="0" err="1" smtClean="0"/>
              <a:t>ypocalemia</a:t>
            </a:r>
            <a:r>
              <a:rPr lang="en-US" dirty="0" smtClean="0"/>
              <a:t>, hypomagnesemia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55024" y="4045479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hyperkalemia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746" y="4555051"/>
            <a:ext cx="3749078" cy="187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24" y="4555051"/>
            <a:ext cx="3048000" cy="187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235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Managing Dermal Toxicity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5303293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First </a:t>
            </a:r>
            <a:r>
              <a:rPr lang="en-US" dirty="0" smtClean="0"/>
              <a:t>step: </a:t>
            </a:r>
          </a:p>
          <a:p>
            <a:pPr lvl="1"/>
            <a:r>
              <a:rPr lang="en-US" sz="2400" dirty="0" smtClean="0"/>
              <a:t>decontamination/irrigation </a:t>
            </a:r>
            <a:r>
              <a:rPr lang="en-US" sz="2400" dirty="0" smtClean="0"/>
              <a:t>with water or </a:t>
            </a:r>
            <a:r>
              <a:rPr lang="en-US" sz="2400" dirty="0" smtClean="0"/>
              <a:t>saline</a:t>
            </a:r>
            <a:endParaRPr lang="en-US" sz="2400" dirty="0" smtClean="0"/>
          </a:p>
          <a:p>
            <a:r>
              <a:rPr lang="en-US" dirty="0" smtClean="0"/>
              <a:t>Topical calcium </a:t>
            </a:r>
            <a:r>
              <a:rPr lang="en-US" dirty="0" smtClean="0"/>
              <a:t>gluconate</a:t>
            </a:r>
          </a:p>
          <a:p>
            <a:pPr lvl="1"/>
            <a:r>
              <a:rPr lang="en-US" sz="2400" dirty="0" smtClean="0"/>
              <a:t>Binds fluoride ions and prevents systemic absorption</a:t>
            </a:r>
          </a:p>
          <a:p>
            <a:pPr lvl="1"/>
            <a:r>
              <a:rPr lang="en-US" sz="2400" dirty="0" smtClean="0"/>
              <a:t>25ml of 10% calcium </a:t>
            </a:r>
            <a:r>
              <a:rPr lang="en-US" sz="2400" dirty="0" err="1" smtClean="0"/>
              <a:t>gluconate</a:t>
            </a:r>
            <a:r>
              <a:rPr lang="en-US" sz="2400" dirty="0" smtClean="0"/>
              <a:t> in 75ml of lubricant</a:t>
            </a:r>
          </a:p>
          <a:p>
            <a:pPr lvl="1"/>
            <a:r>
              <a:rPr lang="en-US" sz="2400" dirty="0" smtClean="0"/>
              <a:t>Commercially available products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493" y="1295400"/>
            <a:ext cx="3352800" cy="33528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842" y="5274683"/>
            <a:ext cx="4577057" cy="160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745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Managing Dermal Toxicity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75412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If topical fails, other options:</a:t>
            </a:r>
          </a:p>
          <a:p>
            <a:endParaRPr lang="en-US" sz="500" dirty="0" smtClean="0"/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Intradermal</a:t>
            </a:r>
            <a:r>
              <a:rPr lang="en-US" dirty="0" smtClean="0"/>
              <a:t>: </a:t>
            </a:r>
            <a:r>
              <a:rPr lang="en-US" dirty="0" smtClean="0"/>
              <a:t>2.5%, no </a:t>
            </a:r>
            <a:r>
              <a:rPr lang="en-US" dirty="0" smtClean="0"/>
              <a:t>more than 0.5ml/cm</a:t>
            </a:r>
            <a:r>
              <a:rPr lang="en-US" baseline="30000" dirty="0" smtClean="0"/>
              <a:t>2</a:t>
            </a:r>
          </a:p>
          <a:p>
            <a:pPr lvl="1"/>
            <a:endParaRPr lang="en-US" sz="500" baseline="30000" dirty="0" smtClean="0"/>
          </a:p>
          <a:p>
            <a:pPr lvl="1"/>
            <a:r>
              <a:rPr lang="en-US" dirty="0">
                <a:solidFill>
                  <a:srgbClr val="FFFF00"/>
                </a:solidFill>
              </a:rPr>
              <a:t>Intravenous</a:t>
            </a:r>
            <a:r>
              <a:rPr lang="en-US" dirty="0"/>
              <a:t> Bier block with </a:t>
            </a:r>
            <a:r>
              <a:rPr lang="en-US" dirty="0" err="1" smtClean="0"/>
              <a:t>50ml</a:t>
            </a:r>
            <a:r>
              <a:rPr lang="en-US" dirty="0" smtClean="0"/>
              <a:t> </a:t>
            </a:r>
            <a:r>
              <a:rPr lang="en-US" dirty="0"/>
              <a:t>of 2.5% calcium gluconate</a:t>
            </a:r>
          </a:p>
          <a:p>
            <a:pPr lvl="1"/>
            <a:r>
              <a:rPr lang="en-US" dirty="0" err="1" smtClean="0">
                <a:solidFill>
                  <a:srgbClr val="FFFF00"/>
                </a:solidFill>
              </a:rPr>
              <a:t>Intraarterial</a:t>
            </a:r>
            <a:r>
              <a:rPr lang="en-US" dirty="0" smtClean="0"/>
              <a:t>: 50ml of 2% calcium gluconate over 4 hours through radial or brachial artery</a:t>
            </a:r>
          </a:p>
          <a:p>
            <a:pPr lvl="1"/>
            <a:endParaRPr lang="en-US" sz="500" dirty="0" smtClean="0"/>
          </a:p>
        </p:txBody>
      </p:sp>
      <p:pic>
        <p:nvPicPr>
          <p:cNvPr id="4" name="Picture 13" descr="Co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612" y="1600200"/>
            <a:ext cx="332136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3962400"/>
            <a:ext cx="3468134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5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467-0550x04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2" y="18197"/>
            <a:ext cx="5922818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448" y="1371600"/>
            <a:ext cx="3521552" cy="469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532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4114800" cy="3992563"/>
          </a:xfrm>
        </p:spPr>
        <p:txBody>
          <a:bodyPr/>
          <a:lstStyle/>
          <a:p>
            <a:r>
              <a:rPr lang="en-US" dirty="0" smtClean="0"/>
              <a:t>Nebulized calcium </a:t>
            </a:r>
            <a:r>
              <a:rPr lang="en-US" dirty="0" err="1" smtClean="0"/>
              <a:t>gluconate</a:t>
            </a:r>
            <a:endParaRPr lang="en-US" dirty="0" smtClean="0"/>
          </a:p>
          <a:p>
            <a:pPr lvl="1"/>
            <a:r>
              <a:rPr lang="en-US" dirty="0" smtClean="0"/>
              <a:t>4ml of 2.5% solution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0"/>
            <a:ext cx="4114800" cy="1143000"/>
          </a:xfrm>
        </p:spPr>
        <p:txBody>
          <a:bodyPr/>
          <a:lstStyle/>
          <a:p>
            <a:r>
              <a:rPr lang="en-US" sz="3800" dirty="0" smtClean="0">
                <a:solidFill>
                  <a:srgbClr val="FFC000"/>
                </a:solidFill>
              </a:rPr>
              <a:t>Inhalation</a:t>
            </a:r>
            <a:endParaRPr lang="en-US" sz="3800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1752600"/>
            <a:ext cx="3886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solidFill>
                  <a:srgbClr val="FFC000"/>
                </a:solidFill>
              </a:rPr>
              <a:t>Ingestion</a:t>
            </a:r>
            <a:endParaRPr lang="en-US" sz="3800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4400" y="2438400"/>
            <a:ext cx="4038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smtClean="0"/>
              <a:t>Should attempt NG aspiration given almost universal mortality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Calcium or magnesium oral solution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609600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Management</a:t>
            </a:r>
            <a:endParaRPr lang="en-US" sz="4400" dirty="0">
              <a:solidFill>
                <a:srgbClr val="FFC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24" y="4208114"/>
            <a:ext cx="1755789" cy="264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229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Ocular Toxicity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29200" cy="4800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Irrigate with </a:t>
            </a:r>
            <a:r>
              <a:rPr lang="en-US" dirty="0" smtClean="0">
                <a:solidFill>
                  <a:srgbClr val="FFFF00"/>
                </a:solidFill>
              </a:rPr>
              <a:t>saline or water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Calcium </a:t>
            </a:r>
            <a:r>
              <a:rPr lang="en-US" dirty="0" smtClean="0"/>
              <a:t>gluconate(1%) or magnesium have been used, but </a:t>
            </a:r>
            <a:r>
              <a:rPr lang="en-US" dirty="0" smtClean="0"/>
              <a:t>can be </a:t>
            </a:r>
            <a:r>
              <a:rPr lang="en-US" dirty="0" smtClean="0"/>
              <a:t>irritating </a:t>
            </a:r>
            <a:r>
              <a:rPr lang="en-US" dirty="0" smtClean="0"/>
              <a:t>to </a:t>
            </a:r>
            <a:r>
              <a:rPr lang="en-US" dirty="0" smtClean="0"/>
              <a:t>eye</a:t>
            </a:r>
          </a:p>
          <a:p>
            <a:pPr lvl="1"/>
            <a:r>
              <a:rPr lang="en-US" dirty="0" smtClean="0"/>
              <a:t>Best </a:t>
            </a:r>
            <a:r>
              <a:rPr lang="en-US" dirty="0" smtClean="0"/>
              <a:t>to consult ophthalmology prior to using calcium or magnesium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2514600"/>
            <a:ext cx="3720592" cy="23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1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Management of Systemic Toxicity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Local calcium and magnesium to limit absorption</a:t>
            </a:r>
          </a:p>
          <a:p>
            <a:endParaRPr lang="en-US" dirty="0" smtClean="0"/>
          </a:p>
          <a:p>
            <a:r>
              <a:rPr lang="en-US" dirty="0" smtClean="0"/>
              <a:t>Intravenous calcium and magnesium</a:t>
            </a:r>
          </a:p>
          <a:p>
            <a:endParaRPr lang="en-US" dirty="0" smtClean="0"/>
          </a:p>
          <a:p>
            <a:r>
              <a:rPr lang="en-US" dirty="0" smtClean="0"/>
              <a:t>Intravenous bicarbonate for severe acidosis</a:t>
            </a:r>
          </a:p>
          <a:p>
            <a:pPr lvl="1"/>
            <a:r>
              <a:rPr lang="en-US" dirty="0" smtClean="0"/>
              <a:t>NOTE: calcium and bicarbonate cannot mix in the same IV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Consider </a:t>
            </a:r>
            <a:r>
              <a:rPr lang="en-US" dirty="0" smtClean="0">
                <a:solidFill>
                  <a:srgbClr val="FFFF00"/>
                </a:solidFill>
              </a:rPr>
              <a:t>dialysis</a:t>
            </a:r>
            <a:r>
              <a:rPr lang="en-US" dirty="0" smtClean="0"/>
              <a:t> to augment fluoride ion elimination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36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Worker Safety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</a:rPr>
              <a:t>PERSONAL PROTECTIVE EQUIPMENT: </a:t>
            </a:r>
          </a:p>
          <a:p>
            <a:pPr lvl="1"/>
            <a:r>
              <a:rPr lang="en-US" dirty="0">
                <a:effectLst/>
              </a:rPr>
              <a:t>Wear </a:t>
            </a:r>
            <a:r>
              <a:rPr lang="en-US" dirty="0" smtClean="0">
                <a:effectLst/>
              </a:rPr>
              <a:t>Acid Resistant work </a:t>
            </a:r>
            <a:r>
              <a:rPr lang="en-US" dirty="0">
                <a:effectLst/>
              </a:rPr>
              <a:t>gloves for </a:t>
            </a:r>
            <a:r>
              <a:rPr lang="en-US" dirty="0" smtClean="0">
                <a:effectLst/>
              </a:rPr>
              <a:t>handling</a:t>
            </a:r>
            <a:r>
              <a:rPr lang="en-US" dirty="0" smtClean="0">
                <a:effectLst/>
              </a:rPr>
              <a:t>:</a:t>
            </a:r>
          </a:p>
          <a:p>
            <a:pPr lvl="2"/>
            <a:r>
              <a:rPr lang="en-US" dirty="0" smtClean="0">
                <a:effectLst/>
              </a:rPr>
              <a:t>neoprene</a:t>
            </a:r>
            <a:r>
              <a:rPr lang="en-US" dirty="0">
                <a:effectLst/>
              </a:rPr>
              <a:t>, natural rubber, or </a:t>
            </a:r>
            <a:r>
              <a:rPr lang="en-US" dirty="0">
                <a:solidFill>
                  <a:srgbClr val="FFFF00"/>
                </a:solidFill>
                <a:effectLst/>
              </a:rPr>
              <a:t>nitrile</a:t>
            </a:r>
            <a:r>
              <a:rPr lang="en-US" dirty="0">
                <a:effectLst/>
              </a:rPr>
              <a:t> </a:t>
            </a:r>
            <a:endParaRPr lang="en-US" dirty="0" smtClean="0">
              <a:effectLst/>
            </a:endParaRPr>
          </a:p>
          <a:p>
            <a:pPr lvl="1"/>
            <a:r>
              <a:rPr lang="en-US" dirty="0" smtClean="0">
                <a:effectLst/>
              </a:rPr>
              <a:t>Eye/Face </a:t>
            </a:r>
            <a:r>
              <a:rPr lang="en-US" dirty="0" smtClean="0">
                <a:effectLst/>
              </a:rPr>
              <a:t>Protection:</a:t>
            </a:r>
            <a:endParaRPr lang="en-US" dirty="0">
              <a:effectLst/>
            </a:endParaRPr>
          </a:p>
          <a:p>
            <a:pPr lvl="2"/>
            <a:r>
              <a:rPr lang="en-US" dirty="0">
                <a:effectLst/>
              </a:rPr>
              <a:t>Wear </a:t>
            </a:r>
            <a:r>
              <a:rPr lang="en-US" dirty="0">
                <a:solidFill>
                  <a:srgbClr val="FFFF00"/>
                </a:solidFill>
                <a:effectLst/>
              </a:rPr>
              <a:t>safety glasses </a:t>
            </a:r>
            <a:r>
              <a:rPr lang="en-US" dirty="0">
                <a:effectLst/>
              </a:rPr>
              <a:t>when handling cylinders; </a:t>
            </a:r>
            <a:endParaRPr lang="en-US" dirty="0" smtClean="0">
              <a:effectLst/>
            </a:endParaRPr>
          </a:p>
          <a:p>
            <a:pPr lvl="2"/>
            <a:r>
              <a:rPr lang="en-US" dirty="0" smtClean="0">
                <a:solidFill>
                  <a:srgbClr val="FFFF00"/>
                </a:solidFill>
              </a:rPr>
              <a:t>V</a:t>
            </a:r>
            <a:r>
              <a:rPr lang="en-US" dirty="0" smtClean="0">
                <a:solidFill>
                  <a:srgbClr val="FFFF00"/>
                </a:solidFill>
                <a:effectLst/>
              </a:rPr>
              <a:t>apor-proof goggles and skin protection </a:t>
            </a:r>
            <a:r>
              <a:rPr lang="en-US" dirty="0">
                <a:effectLst/>
              </a:rPr>
              <a:t>and </a:t>
            </a:r>
            <a:r>
              <a:rPr lang="en-US" dirty="0" smtClean="0">
                <a:effectLst/>
              </a:rPr>
              <a:t>a </a:t>
            </a:r>
            <a:r>
              <a:rPr lang="en-US" dirty="0">
                <a:effectLst/>
              </a:rPr>
              <a:t>face shield </a:t>
            </a:r>
            <a:r>
              <a:rPr lang="en-US" dirty="0" smtClean="0">
                <a:effectLst/>
              </a:rPr>
              <a:t>wherever </a:t>
            </a:r>
            <a:r>
              <a:rPr lang="en-US" dirty="0">
                <a:effectLst/>
              </a:rPr>
              <a:t>contact with product is </a:t>
            </a:r>
            <a:r>
              <a:rPr lang="en-US" dirty="0" smtClean="0">
                <a:effectLst/>
              </a:rPr>
              <a:t>possible</a:t>
            </a:r>
          </a:p>
          <a:p>
            <a:pPr lvl="3"/>
            <a:r>
              <a:rPr lang="en-US" dirty="0" smtClean="0"/>
              <a:t>Chemical-resistant apron with attached sleeves</a:t>
            </a:r>
            <a:endParaRPr lang="en-US" dirty="0" smtClean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66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Worker Safety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Engineering controls</a:t>
            </a:r>
          </a:p>
          <a:p>
            <a:pPr lvl="1"/>
            <a:r>
              <a:rPr lang="en-US" dirty="0" smtClean="0"/>
              <a:t>Fume hoods</a:t>
            </a:r>
          </a:p>
          <a:p>
            <a:pPr lvl="1"/>
            <a:r>
              <a:rPr lang="en-US" dirty="0" smtClean="0">
                <a:effectLst/>
              </a:rPr>
              <a:t>Physical separation</a:t>
            </a:r>
          </a:p>
          <a:p>
            <a:r>
              <a:rPr lang="en-US" dirty="0" smtClean="0"/>
              <a:t>HF spill kit / antidote kit nearby</a:t>
            </a:r>
          </a:p>
          <a:p>
            <a:r>
              <a:rPr lang="en-US" dirty="0" smtClean="0"/>
              <a:t>Employee training</a:t>
            </a:r>
            <a:endParaRPr lang="en-US" dirty="0" smtClean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13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Case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477000" cy="5029200"/>
          </a:xfrm>
        </p:spPr>
        <p:txBody>
          <a:bodyPr/>
          <a:lstStyle/>
          <a:p>
            <a:r>
              <a:rPr lang="en-US" dirty="0" smtClean="0"/>
              <a:t>City worker</a:t>
            </a:r>
          </a:p>
          <a:p>
            <a:r>
              <a:rPr lang="en-US" dirty="0" smtClean="0"/>
              <a:t>Removes graffiti from concrete walls</a:t>
            </a:r>
          </a:p>
          <a:p>
            <a:r>
              <a:rPr lang="en-US" dirty="0" smtClean="0"/>
              <a:t>Develops pain in 2</a:t>
            </a:r>
            <a:r>
              <a:rPr lang="en-US" baseline="30000" dirty="0" smtClean="0"/>
              <a:t>nd</a:t>
            </a:r>
            <a:r>
              <a:rPr lang="en-US" dirty="0" smtClean="0"/>
              <a:t> &amp; 3</a:t>
            </a:r>
            <a:r>
              <a:rPr lang="en-US" baseline="30000" dirty="0" smtClean="0"/>
              <a:t>rd</a:t>
            </a:r>
            <a:r>
              <a:rPr lang="en-US" dirty="0" smtClean="0"/>
              <a:t> fingertips at the end of the work day</a:t>
            </a:r>
          </a:p>
          <a:p>
            <a:r>
              <a:rPr lang="en-US" dirty="0" smtClean="0"/>
              <a:t>Goes home, pain increases</a:t>
            </a:r>
          </a:p>
          <a:p>
            <a:r>
              <a:rPr lang="en-US" dirty="0" smtClean="0"/>
              <a:t>Arrives to ED at </a:t>
            </a:r>
            <a:r>
              <a:rPr lang="en-US" dirty="0" err="1" smtClean="0"/>
              <a:t>9pm</a:t>
            </a:r>
            <a:r>
              <a:rPr lang="en-US" dirty="0" smtClean="0"/>
              <a:t> with excruciating pain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350" y="4283122"/>
            <a:ext cx="3085766" cy="2574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06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Case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r>
              <a:rPr lang="en-US" dirty="0" smtClean="0"/>
              <a:t>City worker</a:t>
            </a:r>
          </a:p>
          <a:p>
            <a:r>
              <a:rPr lang="en-US" dirty="0" smtClean="0"/>
              <a:t>Removes graffiti from concrete walls</a:t>
            </a:r>
          </a:p>
          <a:p>
            <a:r>
              <a:rPr lang="en-US" dirty="0" smtClean="0"/>
              <a:t>Develops pain in 2</a:t>
            </a:r>
            <a:r>
              <a:rPr lang="en-US" baseline="30000" dirty="0" smtClean="0"/>
              <a:t>nd</a:t>
            </a:r>
            <a:r>
              <a:rPr lang="en-US" dirty="0" smtClean="0"/>
              <a:t> &amp; 3</a:t>
            </a:r>
            <a:r>
              <a:rPr lang="en-US" baseline="30000" dirty="0" smtClean="0"/>
              <a:t>rd</a:t>
            </a:r>
            <a:r>
              <a:rPr lang="en-US" dirty="0" smtClean="0"/>
              <a:t> fingertips at the end of the work day</a:t>
            </a:r>
          </a:p>
          <a:p>
            <a:r>
              <a:rPr lang="en-US" dirty="0" smtClean="0"/>
              <a:t>Goes home, pain increases</a:t>
            </a:r>
          </a:p>
          <a:p>
            <a:r>
              <a:rPr lang="en-US" dirty="0" smtClean="0"/>
              <a:t>Arrives to ED at </a:t>
            </a:r>
            <a:r>
              <a:rPr lang="en-US" dirty="0" err="1" smtClean="0"/>
              <a:t>9pm</a:t>
            </a:r>
            <a:r>
              <a:rPr lang="en-US" dirty="0" smtClean="0"/>
              <a:t> with excruciating pain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134" y="5046576"/>
            <a:ext cx="2146300" cy="179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06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Case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 exam reveals mild erythema only </a:t>
            </a:r>
          </a:p>
          <a:p>
            <a:pPr lvl="1"/>
            <a:r>
              <a:rPr lang="en-US" dirty="0"/>
              <a:t>Initial treatment – topical and </a:t>
            </a:r>
            <a:r>
              <a:rPr lang="en-US" dirty="0" err="1"/>
              <a:t>SQ</a:t>
            </a:r>
            <a:r>
              <a:rPr lang="en-US" dirty="0"/>
              <a:t> calcium </a:t>
            </a:r>
            <a:r>
              <a:rPr lang="en-US" dirty="0" err="1" smtClean="0"/>
              <a:t>gluc</a:t>
            </a:r>
            <a:endParaRPr lang="en-US" dirty="0" smtClean="0"/>
          </a:p>
          <a:p>
            <a:pPr lvl="1"/>
            <a:r>
              <a:rPr lang="en-US" dirty="0" smtClean="0"/>
              <a:t>Intra-arterial calcium infusion</a:t>
            </a:r>
            <a:endParaRPr lang="en-US" dirty="0"/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" y="3229401"/>
            <a:ext cx="3874923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4719918"/>
            <a:ext cx="4038600" cy="2138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3050869"/>
            <a:ext cx="2971800" cy="222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87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Similar case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Splash to forearm with 35% HF</a:t>
            </a:r>
          </a:p>
          <a:p>
            <a:pPr lvl="1"/>
            <a:r>
              <a:rPr lang="en-US" dirty="0" smtClean="0"/>
              <a:t>Calcium gluconate gel</a:t>
            </a:r>
          </a:p>
          <a:p>
            <a:pPr lvl="1"/>
            <a:r>
              <a:rPr lang="en-US" dirty="0" smtClean="0"/>
              <a:t>Calcium gluconate (2.5%) subcutaneous</a:t>
            </a:r>
          </a:p>
          <a:p>
            <a:pPr lvl="1"/>
            <a:r>
              <a:rPr lang="en-US" dirty="0" smtClean="0"/>
              <a:t>Bier block with </a:t>
            </a:r>
            <a:r>
              <a:rPr lang="en-US" dirty="0" err="1" smtClean="0"/>
              <a:t>50mL</a:t>
            </a:r>
            <a:r>
              <a:rPr lang="en-US" dirty="0" smtClean="0"/>
              <a:t> of 2.5% calcium gluconate with relief</a:t>
            </a:r>
            <a:endParaRPr lang="en-US" dirty="0"/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8184"/>
            <a:ext cx="4115937" cy="270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61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Another case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24,000kg of hydrofluoric acid released from petrochemical plant – spread to nearby community</a:t>
            </a:r>
          </a:p>
          <a:p>
            <a:r>
              <a:rPr lang="en-US" sz="2800" dirty="0" smtClean="0"/>
              <a:t>939 seen in emergency room</a:t>
            </a:r>
          </a:p>
          <a:p>
            <a:r>
              <a:rPr lang="en-US" sz="2800" dirty="0" smtClean="0"/>
              <a:t>ENT irritation, headache, dyspnea</a:t>
            </a:r>
          </a:p>
          <a:p>
            <a:r>
              <a:rPr lang="en-US" sz="2800" dirty="0" smtClean="0"/>
              <a:t>Pulmonary:</a:t>
            </a:r>
          </a:p>
          <a:p>
            <a:pPr lvl="1"/>
            <a:r>
              <a:rPr lang="en-US" sz="2400" dirty="0" smtClean="0"/>
              <a:t>43</a:t>
            </a:r>
            <a:r>
              <a:rPr lang="en-US" sz="2400" dirty="0" smtClean="0"/>
              <a:t>% with </a:t>
            </a:r>
            <a:r>
              <a:rPr lang="en-US" sz="2400" dirty="0" smtClean="0"/>
              <a:t>decreased </a:t>
            </a:r>
            <a:r>
              <a:rPr lang="en-US" sz="2800" dirty="0" err="1" smtClean="0"/>
              <a:t>FEV1</a:t>
            </a:r>
            <a:endParaRPr lang="en-US" sz="2800" dirty="0" smtClean="0"/>
          </a:p>
          <a:p>
            <a:pPr lvl="1"/>
            <a:r>
              <a:rPr lang="en-US" sz="2400" dirty="0" smtClean="0"/>
              <a:t>17% hypoxemia</a:t>
            </a:r>
          </a:p>
          <a:p>
            <a:r>
              <a:rPr lang="en-US" sz="2800" dirty="0" smtClean="0"/>
              <a:t>16% hypocalcemia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348470"/>
            <a:ext cx="4191000" cy="250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09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Questions…??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391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64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Another case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24,000kg of hydrofluoric acid released from petrochemical plant – spread to nearby </a:t>
            </a:r>
            <a:r>
              <a:rPr lang="en-US" sz="2800" dirty="0" smtClean="0"/>
              <a:t>community</a:t>
            </a:r>
            <a:endParaRPr lang="en-US" sz="28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045" y="2562532"/>
            <a:ext cx="6553200" cy="392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09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Hydrofluoric Acid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1591261"/>
            <a:ext cx="2171135" cy="204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591261"/>
            <a:ext cx="2307070" cy="204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0"/>
            <a:ext cx="2307070" cy="277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10000"/>
            <a:ext cx="2171135" cy="277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58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its different than other acids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r>
              <a:rPr lang="en-US" dirty="0" smtClean="0"/>
              <a:t>Weak acid</a:t>
            </a:r>
          </a:p>
          <a:p>
            <a:r>
              <a:rPr lang="en-US" dirty="0" smtClean="0"/>
              <a:t>HF is a</a:t>
            </a:r>
            <a:r>
              <a:rPr lang="en-US" dirty="0" smtClean="0"/>
              <a:t>ble </a:t>
            </a:r>
            <a:r>
              <a:rPr lang="en-US" dirty="0" smtClean="0"/>
              <a:t>to penetrate deeply into tissue and then dissociate into H</a:t>
            </a:r>
            <a:r>
              <a:rPr lang="en-US" baseline="30000" dirty="0" smtClean="0"/>
              <a:t>+</a:t>
            </a:r>
            <a:r>
              <a:rPr lang="en-US" dirty="0" smtClean="0"/>
              <a:t> and F</a:t>
            </a:r>
            <a:r>
              <a:rPr lang="en-US" baseline="30000" dirty="0" smtClean="0"/>
              <a:t>-</a:t>
            </a:r>
            <a:endParaRPr lang="en-US" dirty="0" smtClean="0"/>
          </a:p>
          <a:p>
            <a:r>
              <a:rPr lang="en-US" dirty="0" smtClean="0"/>
              <a:t>F</a:t>
            </a:r>
            <a:r>
              <a:rPr lang="en-US" baseline="30000" dirty="0" smtClean="0"/>
              <a:t>-</a:t>
            </a:r>
            <a:r>
              <a:rPr lang="en-US" dirty="0" smtClean="0"/>
              <a:t> binds with extra- and intracellular calcium</a:t>
            </a:r>
          </a:p>
          <a:p>
            <a:pPr lvl="1"/>
            <a:r>
              <a:rPr lang="en-US" dirty="0" err="1" smtClean="0"/>
              <a:t>Neuroexcitation</a:t>
            </a:r>
            <a:r>
              <a:rPr lang="en-US" dirty="0" smtClean="0"/>
              <a:t>, vasospasm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endParaRPr lang="en-US" dirty="0" smtClean="0">
              <a:sym typeface="Wingdings" panose="05000000000000000000" pitchFamily="2" charset="2"/>
            </a:endParaRPr>
          </a:p>
          <a:p>
            <a:pPr lvl="2"/>
            <a:r>
              <a:rPr lang="en-US" dirty="0">
                <a:solidFill>
                  <a:srgbClr val="FFC000"/>
                </a:solidFill>
                <a:sym typeface="Wingdings" panose="05000000000000000000" pitchFamily="2" charset="2"/>
              </a:rPr>
              <a:t>N</a:t>
            </a:r>
            <a:r>
              <a:rPr lang="en-US" dirty="0" smtClean="0">
                <a:solidFill>
                  <a:srgbClr val="FFC000"/>
                </a:solidFill>
                <a:sym typeface="Wingdings" panose="05000000000000000000" pitchFamily="2" charset="2"/>
              </a:rPr>
              <a:t>europathic pain</a:t>
            </a:r>
          </a:p>
          <a:p>
            <a:pPr lvl="2"/>
            <a:r>
              <a:rPr lang="en-US" dirty="0" smtClean="0">
                <a:solidFill>
                  <a:srgbClr val="FFC000"/>
                </a:solidFill>
                <a:sym typeface="Wingdings" panose="05000000000000000000" pitchFamily="2" charset="2"/>
              </a:rPr>
              <a:t>Tissue destruction</a:t>
            </a:r>
            <a:endParaRPr lang="en-US" dirty="0" smtClean="0">
              <a:solidFill>
                <a:srgbClr val="FFC000"/>
              </a:solidFill>
            </a:endParaRPr>
          </a:p>
          <a:p>
            <a:pPr lvl="1"/>
            <a:r>
              <a:rPr lang="en-US" dirty="0" smtClean="0"/>
              <a:t>Hypocalcemia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rgbClr val="FFC000"/>
                </a:solidFill>
                <a:sym typeface="Wingdings" panose="05000000000000000000" pitchFamily="2" charset="2"/>
              </a:rPr>
              <a:t>dysrhythmias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4049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Clinical effects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175259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Local effects – </a:t>
            </a:r>
            <a:r>
              <a:rPr lang="en-US" dirty="0" smtClean="0">
                <a:solidFill>
                  <a:srgbClr val="FFC000"/>
                </a:solidFill>
              </a:rPr>
              <a:t>Skin</a:t>
            </a:r>
          </a:p>
          <a:p>
            <a:pPr lvl="1"/>
            <a:r>
              <a:rPr lang="en-US" dirty="0" smtClean="0"/>
              <a:t>Classic red (hyperemia), white (calcium complex precipitates) and blue (coagulative necrosis) sequence</a:t>
            </a:r>
          </a:p>
          <a:p>
            <a:pPr lvl="1"/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24" y="3386809"/>
            <a:ext cx="3590601" cy="237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86809"/>
            <a:ext cx="4201716" cy="237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25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Clinical effects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3276599"/>
          </a:xfrm>
        </p:spPr>
        <p:txBody>
          <a:bodyPr>
            <a:normAutofit/>
          </a:bodyPr>
          <a:lstStyle/>
          <a:p>
            <a:r>
              <a:rPr lang="en-US" dirty="0" smtClean="0"/>
              <a:t>Local effects – </a:t>
            </a:r>
            <a:r>
              <a:rPr lang="en-US" dirty="0" smtClean="0">
                <a:solidFill>
                  <a:srgbClr val="FFC000"/>
                </a:solidFill>
              </a:rPr>
              <a:t>Skin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Toxicity dependent on body surface area (</a:t>
            </a:r>
            <a:r>
              <a:rPr lang="en-US" sz="2600" dirty="0" err="1"/>
              <a:t>BSA</a:t>
            </a:r>
            <a:r>
              <a:rPr lang="en-US" sz="2600" dirty="0"/>
              <a:t>), concentration, and contact time</a:t>
            </a:r>
          </a:p>
          <a:p>
            <a:pPr marL="1200150" lvl="2" indent="-285750"/>
            <a:r>
              <a:rPr lang="en-US" sz="2200" dirty="0"/>
              <a:t>Immediate pain associated with high toxicity</a:t>
            </a:r>
          </a:p>
          <a:p>
            <a:pPr marL="1200150" lvl="2" indent="-285750"/>
            <a:r>
              <a:rPr lang="en-US" sz="2200" dirty="0" smtClean="0"/>
              <a:t>Life threatening systemic toxicity associated with &gt;2</a:t>
            </a:r>
            <a:r>
              <a:rPr lang="en-US" sz="2200" dirty="0"/>
              <a:t>% </a:t>
            </a:r>
            <a:r>
              <a:rPr lang="en-US" sz="2200" dirty="0" err="1"/>
              <a:t>BSA</a:t>
            </a:r>
            <a:r>
              <a:rPr lang="en-US" sz="2200" dirty="0"/>
              <a:t> of high </a:t>
            </a:r>
            <a:r>
              <a:rPr lang="en-US" sz="2200" dirty="0" smtClean="0"/>
              <a:t>concentration HF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7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Local Toxicity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22860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Pulmonary</a:t>
            </a:r>
            <a:r>
              <a:rPr lang="en-US" dirty="0" smtClean="0"/>
              <a:t> – inhalational exposure</a:t>
            </a:r>
          </a:p>
          <a:p>
            <a:pPr lvl="1"/>
            <a:r>
              <a:rPr lang="en-US" dirty="0" smtClean="0"/>
              <a:t>Upper tract – </a:t>
            </a:r>
            <a:r>
              <a:rPr lang="en-US" dirty="0" smtClean="0"/>
              <a:t>MM irritation, stridor</a:t>
            </a:r>
            <a:endParaRPr lang="en-US" dirty="0" smtClean="0"/>
          </a:p>
          <a:p>
            <a:pPr lvl="1"/>
            <a:r>
              <a:rPr lang="en-US" dirty="0" smtClean="0"/>
              <a:t>Lower tract – wheezing, ARDS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658496"/>
            <a:ext cx="4022819" cy="266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95217"/>
            <a:ext cx="2863312" cy="254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40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</a:t>
            </a:r>
            <a:r>
              <a:rPr lang="en-US" dirty="0" smtClean="0"/>
              <a:t>Toxicity - </a:t>
            </a:r>
            <a:r>
              <a:rPr lang="en-US" dirty="0" smtClean="0">
                <a:solidFill>
                  <a:srgbClr val="FFC000"/>
                </a:solidFill>
              </a:rPr>
              <a:t>Ocular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Usually from </a:t>
            </a:r>
            <a:r>
              <a:rPr lang="en-US" dirty="0" smtClean="0"/>
              <a:t>vapor/gas</a:t>
            </a:r>
            <a:endParaRPr lang="en-US" dirty="0" smtClean="0"/>
          </a:p>
          <a:p>
            <a:pPr lvl="1"/>
            <a:r>
              <a:rPr lang="en-US" dirty="0" smtClean="0"/>
              <a:t>Also splashes</a:t>
            </a:r>
          </a:p>
          <a:p>
            <a:r>
              <a:rPr lang="en-US" dirty="0" smtClean="0"/>
              <a:t>Corneal edema and ulcerations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81400"/>
            <a:ext cx="4343400" cy="296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06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759</Words>
  <Application>Microsoft Office PowerPoint</Application>
  <PresentationFormat>On-screen Show (4:3)</PresentationFormat>
  <Paragraphs>150</Paragraphs>
  <Slides>24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Hydrofluoric acid</vt:lpstr>
      <vt:lpstr>Case</vt:lpstr>
      <vt:lpstr>Another case</vt:lpstr>
      <vt:lpstr>Hydrofluoric Acid</vt:lpstr>
      <vt:lpstr>Why its different than other acids</vt:lpstr>
      <vt:lpstr>Clinical effects</vt:lpstr>
      <vt:lpstr>Clinical effects</vt:lpstr>
      <vt:lpstr>Local Toxicity</vt:lpstr>
      <vt:lpstr>Local Toxicity - Ocular</vt:lpstr>
      <vt:lpstr>Systemic Toxicity</vt:lpstr>
      <vt:lpstr>Diagnostics</vt:lpstr>
      <vt:lpstr>Managing Dermal Toxicity</vt:lpstr>
      <vt:lpstr>Managing Dermal Toxicity</vt:lpstr>
      <vt:lpstr>PowerPoint Presentation</vt:lpstr>
      <vt:lpstr>Inhalation</vt:lpstr>
      <vt:lpstr>Ocular Toxicity</vt:lpstr>
      <vt:lpstr>Management of Systemic Toxicity</vt:lpstr>
      <vt:lpstr>Worker Safety</vt:lpstr>
      <vt:lpstr>Worker Safety</vt:lpstr>
      <vt:lpstr>Case</vt:lpstr>
      <vt:lpstr>Case</vt:lpstr>
      <vt:lpstr>Similar case</vt:lpstr>
      <vt:lpstr>Another case</vt:lpstr>
      <vt:lpstr>Questions…??</vt:lpstr>
    </vt:vector>
  </TitlesOfParts>
  <Company>OHSU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Hendrickson</dc:creator>
  <cp:lastModifiedBy>Rob Hendrickson</cp:lastModifiedBy>
  <cp:revision>15</cp:revision>
  <dcterms:created xsi:type="dcterms:W3CDTF">2016-10-03T21:42:29Z</dcterms:created>
  <dcterms:modified xsi:type="dcterms:W3CDTF">2016-10-05T21:06:49Z</dcterms:modified>
</cp:coreProperties>
</file>